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تعريفات </a:t>
            </a:r>
            <a:r>
              <a:rPr lang="ar-JO" smtClean="0"/>
              <a:t>الحوسبة والحزم الجاهزة</a:t>
            </a:r>
            <a:endParaRPr lang="ar-JO" dirty="0"/>
          </a:p>
        </p:txBody>
      </p:sp>
      <p:sp>
        <p:nvSpPr>
          <p:cNvPr id="3" name="عنصر نائب للمحتوى 2"/>
          <p:cNvSpPr>
            <a:spLocks noGrp="1"/>
          </p:cNvSpPr>
          <p:nvPr>
            <p:ph idx="1"/>
          </p:nvPr>
        </p:nvSpPr>
        <p:spPr/>
        <p:txBody>
          <a:bodyPr>
            <a:normAutofit fontScale="70000" lnSpcReduction="20000"/>
          </a:bodyPr>
          <a:lstStyle/>
          <a:p>
            <a:r>
              <a:rPr lang="ar-SA" dirty="0"/>
              <a:t>فهرسة محوسبة/ مؤتمتة</a:t>
            </a:r>
            <a:r>
              <a:rPr lang="fr-FR" dirty="0"/>
              <a:t> (automated catalogs):</a:t>
            </a:r>
            <a:br>
              <a:rPr lang="fr-FR" dirty="0"/>
            </a:br>
            <a:r>
              <a:rPr lang="ar-SA" dirty="0"/>
              <a:t>هي عملية إدخال ومعالجة واسترجاع البيانات الببليوغرافية ضمن الإطار العام للقواعد والمعايير المقننة المعتمدة والمعمول بها مع استثمار قدرات البرمجيات والحواسيب لضمان منافذ أكثر عدداً ومرونة للمستخدمين والمستفيدين النهائيين معاً</a:t>
            </a:r>
            <a:r>
              <a:rPr lang="fr-FR" dirty="0"/>
              <a:t>.</a:t>
            </a:r>
            <a:br>
              <a:rPr lang="fr-FR" dirty="0"/>
            </a:br>
            <a:r>
              <a:rPr lang="ar-SA" dirty="0"/>
              <a:t>كذلك فإن الفهرسة المحوسبة هي تطبيق لمفهوم وحدة التسجيلة الببليوغرافية حيث يمكن إنتاج كل أنواع بطاقات الفهرسة الخاصة بأوعية المعلومات المختلفة من هذه التسجيلة</a:t>
            </a:r>
            <a:r>
              <a:rPr lang="fr-FR" dirty="0"/>
              <a:t>.</a:t>
            </a:r>
            <a:br>
              <a:rPr lang="fr-FR" dirty="0"/>
            </a:br>
            <a:r>
              <a:rPr lang="ar-SA" dirty="0"/>
              <a:t>وقد تمثلت الفهرسة المحوسبة في بدايتها من خلال إنتاج التسجيلة الببليوغرافية المقروءة آلياً</a:t>
            </a:r>
            <a:r>
              <a:rPr lang="fr-FR" dirty="0"/>
              <a:t> (MARC) </a:t>
            </a:r>
            <a:r>
              <a:rPr lang="ar-SA" dirty="0"/>
              <a:t>من قبل مكتبة الكونغرس ثم ظهور الفهرسة التعاونية وهي فهرسة أصلية</a:t>
            </a:r>
            <a:r>
              <a:rPr lang="fr-FR" dirty="0"/>
              <a:t> ( Original cataloging) </a:t>
            </a:r>
            <a:r>
              <a:rPr lang="ar-SA" dirty="0"/>
              <a:t>لوعاء المعلومات</a:t>
            </a:r>
            <a:r>
              <a:rPr lang="fr-FR" dirty="0"/>
              <a:t> (</a:t>
            </a:r>
            <a:r>
              <a:rPr lang="ar-SA" dirty="0"/>
              <a:t>الوثيقة) من خلال عمل مشترك لمجموعة من المكتبات تتولى هذه المهمة ثم تعتمد المكتبات الأخرى عملية الفهرسة المنقولة</a:t>
            </a:r>
            <a:r>
              <a:rPr lang="fr-FR" dirty="0"/>
              <a:t> (copy catalog) </a:t>
            </a:r>
            <a:r>
              <a:rPr lang="ar-SA" dirty="0"/>
              <a:t>لتقليل الجهود والكلفة وساعدت تطور شبكات المعلومات على انتشار هذه الفهرسة وأبرز الأمثلة عليها شبكات</a:t>
            </a:r>
            <a:r>
              <a:rPr lang="fr-FR" dirty="0"/>
              <a:t> (OCLC) </a:t>
            </a:r>
            <a:r>
              <a:rPr lang="ar-SA" dirty="0"/>
              <a:t>و</a:t>
            </a:r>
            <a:r>
              <a:rPr lang="fr-FR" dirty="0"/>
              <a:t> (RLIN) </a:t>
            </a:r>
            <a:r>
              <a:rPr lang="ar-SA" dirty="0"/>
              <a:t>وشبكة</a:t>
            </a:r>
            <a:r>
              <a:rPr lang="fr-FR" dirty="0"/>
              <a:t> (WLIN) </a:t>
            </a:r>
            <a:r>
              <a:rPr lang="ar-SA" dirty="0"/>
              <a:t>والتي تطورت أيضاً لتكون تجارب رائدة في مجال الفهرسة تعاونية، وعلى الخط المباشر، ويطلق عليه</a:t>
            </a:r>
            <a:r>
              <a:rPr lang="fr-FR" dirty="0"/>
              <a:t> (On-line cataloging)</a:t>
            </a:r>
            <a:br>
              <a:rPr lang="fr-FR" dirty="0"/>
            </a:br>
            <a:endParaRPr lang="ar-JO" dirty="0"/>
          </a:p>
        </p:txBody>
      </p:sp>
    </p:spTree>
    <p:extLst>
      <p:ext uri="{BB962C8B-B14F-4D97-AF65-F5344CB8AC3E}">
        <p14:creationId xmlns:p14="http://schemas.microsoft.com/office/powerpoint/2010/main" val="757404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r>
              <a:rPr lang="ar-SA" dirty="0"/>
              <a:t>مكننة/ ميكنة</a:t>
            </a:r>
            <a:r>
              <a:rPr lang="fr-FR" dirty="0"/>
              <a:t> (automation):</a:t>
            </a:r>
            <a:br>
              <a:rPr lang="fr-FR" dirty="0"/>
            </a:br>
            <a:r>
              <a:rPr lang="ar-SA" dirty="0"/>
              <a:t>وتعني المكننة، أو كما يسميها البعض ميكننة، استخدام المكائن والأجهزة المناسبة لقيام بالأعمال المطلوبة، مع إشراف محدود من قبل الإنسان</a:t>
            </a:r>
            <a:r>
              <a:rPr lang="fr-FR" dirty="0"/>
              <a:t>. </a:t>
            </a:r>
            <a:r>
              <a:rPr lang="ar-SA" dirty="0"/>
              <a:t>وكثيراً ما يستخدم هذا المصطلح للإشارة إلى استخدام الحواسيب في مكننة الإجراءات والخدمات في المؤسسات. فنقول مثلاً</a:t>
            </a:r>
            <a:r>
              <a:rPr lang="fr-FR" dirty="0"/>
              <a:t>: (office automation) </a:t>
            </a:r>
            <a:r>
              <a:rPr lang="ar-SA" dirty="0"/>
              <a:t>أي مكننة المكتب، </a:t>
            </a:r>
            <a:r>
              <a:rPr lang="fr-FR" dirty="0"/>
              <a:t>(library automation) </a:t>
            </a:r>
            <a:r>
              <a:rPr lang="ar-SA" dirty="0"/>
              <a:t>أي مكننة المكتبة أو حوسبة إجراءاتها وخدماتها. إلا أن هنالك مصطلحاً بديلاً قد يستخدم في هذا المجال، بدلاً من</a:t>
            </a:r>
            <a:r>
              <a:rPr lang="fr-FR" dirty="0"/>
              <a:t> (automation) </a:t>
            </a:r>
            <a:r>
              <a:rPr lang="ar-SA" dirty="0"/>
              <a:t>وهو</a:t>
            </a:r>
            <a:r>
              <a:rPr lang="fr-FR" dirty="0"/>
              <a:t> (computerization) </a:t>
            </a:r>
            <a:r>
              <a:rPr lang="ar-SA" dirty="0"/>
              <a:t>ونعني به حوسبة الشيء</a:t>
            </a:r>
            <a:r>
              <a:rPr lang="fr-FR" dirty="0"/>
              <a:t>.</a:t>
            </a:r>
            <a:br>
              <a:rPr lang="fr-FR" dirty="0"/>
            </a:br>
            <a:r>
              <a:rPr lang="ar-SA" dirty="0"/>
              <a:t>مكتبي نظم</a:t>
            </a:r>
            <a:r>
              <a:rPr lang="fr-FR" dirty="0"/>
              <a:t> Systems Librarian:</a:t>
            </a:r>
            <a:br>
              <a:rPr lang="fr-FR" dirty="0"/>
            </a:br>
            <a:r>
              <a:rPr lang="ar-SA" dirty="0"/>
              <a:t>منذ أن دخلت التكنولوجيا إلى عالم وبيئة المكتبات فإن الأدبيات تكتب دوماً عن التطبيقات، النظم، الأجهزة، البرمجيات بشكل كبير جداً. أما ما يخص العاملين فالكتابات عنهم قليلة ومبهمة</a:t>
            </a:r>
            <a:r>
              <a:rPr lang="fr-FR" dirty="0"/>
              <a:t>.</a:t>
            </a:r>
            <a:br>
              <a:rPr lang="fr-FR" dirty="0"/>
            </a:br>
            <a:r>
              <a:rPr lang="ar-SA" dirty="0"/>
              <a:t>وهم عبارة عن نفس المكتبيين السابقين أضيفت إليهم بعض الأعباء والمهام الجديدة للتعامل مع الأجهزة والبرمجيات فهل هذا صحيح</a:t>
            </a:r>
            <a:r>
              <a:rPr lang="fr-FR" dirty="0"/>
              <a:t>.</a:t>
            </a:r>
            <a:br>
              <a:rPr lang="fr-FR" dirty="0"/>
            </a:br>
            <a:r>
              <a:rPr lang="ar-SA" dirty="0"/>
              <a:t>إن مصطلح مكتبي نظم</a:t>
            </a:r>
            <a:r>
              <a:rPr lang="fr-FR" dirty="0"/>
              <a:t> systems librarian </a:t>
            </a:r>
            <a:r>
              <a:rPr lang="ar-SA" dirty="0"/>
              <a:t>قد ظهر في العالم منذ فترة ليس قصيرة جنباً إلى جنب مع مصطلحات لوظائف ومسميات وظائف ظهرت في بيئة المكتبات العالمية مثل</a:t>
            </a:r>
            <a:r>
              <a:rPr lang="fr-FR" dirty="0"/>
              <a:t>:</a:t>
            </a:r>
            <a:br>
              <a:rPr lang="fr-FR" dirty="0"/>
            </a:br>
            <a:endParaRPr lang="ar-JO" dirty="0"/>
          </a:p>
        </p:txBody>
      </p:sp>
    </p:spTree>
    <p:extLst>
      <p:ext uri="{BB962C8B-B14F-4D97-AF65-F5344CB8AC3E}">
        <p14:creationId xmlns:p14="http://schemas.microsoft.com/office/powerpoint/2010/main" val="106159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r>
              <a:rPr lang="ar-SA" b="1" dirty="0"/>
              <a:t>حزمة جاهزة</a:t>
            </a:r>
            <a:r>
              <a:rPr lang="fr-FR" b="1" dirty="0"/>
              <a:t> (Package):</a:t>
            </a:r>
            <a:br>
              <a:rPr lang="fr-FR" b="1" dirty="0"/>
            </a:br>
            <a:r>
              <a:rPr lang="ar-SA" b="1" dirty="0"/>
              <a:t>وتسمى أيضاً (ٍ</a:t>
            </a:r>
            <a:r>
              <a:rPr lang="fr-FR" b="1" dirty="0"/>
              <a:t>Software Package) </a:t>
            </a:r>
            <a:r>
              <a:rPr lang="ar-SA" b="1" dirty="0"/>
              <a:t>وهي مجموعة برامج مخصصة لأغراض وتطبيقات محددة، وتنجز عادة من قبل مكاتب برمجيات تخطط لتسويقها لعدد من المستخدمين</a:t>
            </a:r>
            <a:r>
              <a:rPr lang="fr-FR" b="1" dirty="0"/>
              <a:t>.</a:t>
            </a:r>
            <a:br>
              <a:rPr lang="fr-FR" b="1" dirty="0"/>
            </a:br>
            <a:r>
              <a:rPr lang="ar-SA" b="1" dirty="0"/>
              <a:t>والبرامجيات الجاهزة مصممة ومجربة التي يقوم بتصميمها الأفراد</a:t>
            </a:r>
            <a:r>
              <a:rPr lang="fr-FR" b="1" dirty="0"/>
              <a:t> (</a:t>
            </a:r>
            <a:r>
              <a:rPr lang="ar-SA" b="1" dirty="0"/>
              <a:t>المبرمجون) والشركات لتناسب نشاطات وفعاليات متماثلة في عدد من المؤسسات، مثل برامج المرتبات والأجور، وبرامج حفظ المواد في المخازن، وبرامج تسجيل الطلبة …الخ</a:t>
            </a:r>
            <a:r>
              <a:rPr lang="fr-FR" b="1" dirty="0"/>
              <a:t>. </a:t>
            </a:r>
            <a:r>
              <a:rPr lang="ar-SA" b="1" dirty="0"/>
              <a:t>وعلى هذا الأساس فإن النظام أو البرنامج الجاهز هو نظام صممته وطورته وبرمجته واختبرته ثم عرضته للبيع للمراكز شركة من الشركات المتخصصة في بيع أو تأجير نظم الحواسيب الإلكترونية. ومن مميزات هذه الطريقة ما يأتي</a:t>
            </a:r>
            <a:r>
              <a:rPr lang="fr-FR" b="1" dirty="0"/>
              <a:t>:</a:t>
            </a:r>
            <a:br>
              <a:rPr lang="fr-FR" b="1" dirty="0"/>
            </a:br>
            <a:r>
              <a:rPr lang="fr-FR" b="1" dirty="0"/>
              <a:t>1. </a:t>
            </a:r>
            <a:r>
              <a:rPr lang="ar-SA" b="1" dirty="0"/>
              <a:t>توفير الوقت والجهد الذي يستغرق في عمليات البرمجة واختبار النظام</a:t>
            </a:r>
            <a:r>
              <a:rPr lang="fr-FR" b="1" dirty="0"/>
              <a:t> .</a:t>
            </a:r>
            <a:br>
              <a:rPr lang="fr-FR" b="1" dirty="0"/>
            </a:br>
            <a:r>
              <a:rPr lang="fr-FR" b="1" dirty="0"/>
              <a:t>2. </a:t>
            </a:r>
            <a:r>
              <a:rPr lang="ar-SA" b="1" dirty="0"/>
              <a:t>المورد هو المسؤول عن الأجهزة والبرامجيات والتركيب والصيانة اللازمة</a:t>
            </a:r>
            <a:r>
              <a:rPr lang="fr-FR" b="1" dirty="0"/>
              <a:t>.</a:t>
            </a:r>
            <a:br>
              <a:rPr lang="fr-FR" b="1" dirty="0"/>
            </a:br>
            <a:r>
              <a:rPr lang="fr-FR" b="1" dirty="0"/>
              <a:t>3. </a:t>
            </a:r>
            <a:r>
              <a:rPr lang="ar-SA" b="1" dirty="0"/>
              <a:t>تركيب النظام وتشغيله في المكتبة خلال زمن قليل ومحدود</a:t>
            </a:r>
            <a:r>
              <a:rPr lang="fr-FR" b="1" dirty="0"/>
              <a:t>.</a:t>
            </a:r>
            <a:br>
              <a:rPr lang="fr-FR" b="1" dirty="0"/>
            </a:br>
            <a:r>
              <a:rPr lang="fr-FR" b="1" dirty="0"/>
              <a:t>4. </a:t>
            </a:r>
            <a:r>
              <a:rPr lang="ar-SA" b="1" dirty="0"/>
              <a:t>الاقتصاد في الخبرات والموظفين الفنيين ،حيث لا يحتاج المركز على سبيل المثال تعيين اختصاصيين في تصميم وتحليل النظم وذلك لان هذه الخدمات توفرها الشركة المتعاقدة على إدخال الحاسوب إلى المركز</a:t>
            </a:r>
            <a:r>
              <a:rPr lang="fr-FR" b="1" dirty="0"/>
              <a:t>.</a:t>
            </a:r>
            <a:br>
              <a:rPr lang="fr-FR" b="1" dirty="0"/>
            </a:br>
            <a:r>
              <a:rPr lang="fr-FR" b="1" dirty="0"/>
              <a:t>5. </a:t>
            </a:r>
            <a:r>
              <a:rPr lang="ar-SA" b="1" dirty="0"/>
              <a:t>تدريب موظفي المركز من قبل الشركة المتعاقدة على عمليات تشغيل الحاسوب وإدارته</a:t>
            </a:r>
            <a:r>
              <a:rPr lang="fr-FR" b="1" dirty="0"/>
              <a:t>.</a:t>
            </a:r>
            <a:br>
              <a:rPr lang="fr-FR" b="1" dirty="0"/>
            </a:br>
            <a:endParaRPr lang="ar-JO" dirty="0"/>
          </a:p>
        </p:txBody>
      </p:sp>
    </p:spTree>
    <p:extLst>
      <p:ext uri="{BB962C8B-B14F-4D97-AF65-F5344CB8AC3E}">
        <p14:creationId xmlns:p14="http://schemas.microsoft.com/office/powerpoint/2010/main" val="274787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lnSpcReduction="10000"/>
          </a:bodyPr>
          <a:lstStyle/>
          <a:p>
            <a:r>
              <a:rPr lang="ar-SA" b="1" dirty="0"/>
              <a:t>ومن عيوب هذه الطريقة ما يلي</a:t>
            </a:r>
            <a:r>
              <a:rPr lang="fr-FR" b="1" dirty="0"/>
              <a:t>:</a:t>
            </a:r>
            <a:br>
              <a:rPr lang="fr-FR" b="1" dirty="0"/>
            </a:br>
            <a:r>
              <a:rPr lang="fr-FR" b="1" dirty="0"/>
              <a:t>1. </a:t>
            </a:r>
            <a:r>
              <a:rPr lang="ar-SA" b="1" dirty="0"/>
              <a:t>ارتفاع التكاليف ؛فالمكتبة بطريقة غير مباشرة تدفع مصاريف تطوير نظام آخر، إذا بدأ المركز من لا شيء</a:t>
            </a:r>
            <a:r>
              <a:rPr lang="fr-FR" b="1" dirty="0"/>
              <a:t>.</a:t>
            </a:r>
            <a:br>
              <a:rPr lang="fr-FR" b="1" dirty="0"/>
            </a:br>
            <a:r>
              <a:rPr lang="fr-FR" b="1" dirty="0"/>
              <a:t>2. </a:t>
            </a:r>
            <a:r>
              <a:rPr lang="ar-SA" b="1" dirty="0"/>
              <a:t>بعض النظم الجاهزة غير مرنة أو قابلة للتطويع دون اعتماد نفقات باهظة</a:t>
            </a:r>
            <a:r>
              <a:rPr lang="fr-FR" b="1" dirty="0"/>
              <a:t>.</a:t>
            </a:r>
            <a:br>
              <a:rPr lang="fr-FR" b="1" dirty="0"/>
            </a:br>
            <a:r>
              <a:rPr lang="fr-FR" b="1" dirty="0"/>
              <a:t>3. </a:t>
            </a:r>
            <a:r>
              <a:rPr lang="ar-SA" b="1" dirty="0"/>
              <a:t>بعض النظم طورت وصممت خصيصا لمراكز ذات حجم وخدمات معينة ،لذلك فان استخدامها في مراكز أخرى قد لا يحقق النتائج المطلوبة نظرا للاختلاف في طبيعة وأهداف هذه المكتبات</a:t>
            </a:r>
            <a:r>
              <a:rPr lang="fr-FR" b="1" dirty="0"/>
              <a:t>.</a:t>
            </a:r>
            <a:br>
              <a:rPr lang="fr-FR" b="1" dirty="0"/>
            </a:br>
            <a:endParaRPr lang="ar-JO" dirty="0"/>
          </a:p>
        </p:txBody>
      </p:sp>
    </p:spTree>
    <p:extLst>
      <p:ext uri="{BB962C8B-B14F-4D97-AF65-F5344CB8AC3E}">
        <p14:creationId xmlns:p14="http://schemas.microsoft.com/office/powerpoint/2010/main" val="89918151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تعريفات الحوسبة والحزم الجاهزة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تعريفات الحوسبة والحزم الجاهزة</dc:title>
  <dc:creator>gega</dc:creator>
  <cp:lastModifiedBy>gega</cp:lastModifiedBy>
  <cp:revision>1</cp:revision>
  <dcterms:created xsi:type="dcterms:W3CDTF">2019-12-18T13:15:49Z</dcterms:created>
  <dcterms:modified xsi:type="dcterms:W3CDTF">2019-12-18T13:25:40Z</dcterms:modified>
</cp:coreProperties>
</file>